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9" r:id="rId17"/>
    <p:sldId id="264" r:id="rId18"/>
    <p:sldId id="273" r:id="rId19"/>
    <p:sldId id="275" r:id="rId20"/>
    <p:sldId id="276" r:id="rId21"/>
    <p:sldId id="280" r:id="rId22"/>
    <p:sldId id="281" r:id="rId23"/>
    <p:sldId id="282" r:id="rId24"/>
    <p:sldId id="283" r:id="rId25"/>
    <p:sldId id="277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43CE4-E65A-405E-88F5-50FDBB353496}" type="datetimeFigureOut">
              <a:rPr lang="en-US" smtClean="0"/>
              <a:pPr/>
              <a:t>11/05/2020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BE00C-20E9-4316-A618-3F3A7B1519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F9B4-4B81-4F3A-890F-88B395806BE1}" type="datetime1">
              <a:rPr lang="en-US" smtClean="0"/>
              <a:pPr/>
              <a:t>11/05/2020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76BF-73C0-4FD0-8D22-A447ABE7E9E7}" type="datetime1">
              <a:rPr lang="en-US" smtClean="0"/>
              <a:pPr/>
              <a:t>11/05/2020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7F3C-44DF-4E52-AFD0-E396E650CFFC}" type="datetime1">
              <a:rPr lang="en-US" smtClean="0"/>
              <a:pPr/>
              <a:t>11/05/2020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2371-7E5A-407D-A850-47E94BA54D6C}" type="datetime1">
              <a:rPr lang="en-US" smtClean="0"/>
              <a:pPr/>
              <a:t>11/05/2020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5701-16B3-4159-9070-C4BF0AFB0908}" type="datetime1">
              <a:rPr lang="en-US" smtClean="0"/>
              <a:pPr/>
              <a:t>11/05/2020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8048-A819-4D41-AB3E-E5B3EEE61D06}" type="datetime1">
              <a:rPr lang="en-US" smtClean="0"/>
              <a:pPr/>
              <a:t>11/05/2020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F068-F029-47E2-A5AE-717484E3AA5D}" type="datetime1">
              <a:rPr lang="en-US" smtClean="0"/>
              <a:pPr/>
              <a:t>11/05/2020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877BB-2781-47C2-AAF0-5CD254A4AAE8}" type="datetime1">
              <a:rPr lang="en-US" smtClean="0"/>
              <a:pPr/>
              <a:t>11/05/2020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BE4F-2B54-4505-BB97-594C79E1C91F}" type="datetime1">
              <a:rPr lang="en-US" smtClean="0"/>
              <a:pPr/>
              <a:t>11/05/2020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D8951-623D-47B6-8461-9C637830C8C3}" type="datetime1">
              <a:rPr lang="en-US" smtClean="0"/>
              <a:pPr/>
              <a:t>11/05/2020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4A8C6-8B43-4610-8384-9D29650EA3E5}" type="datetime1">
              <a:rPr lang="en-US" smtClean="0"/>
              <a:pPr/>
              <a:t>11/05/2020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58FD3-755C-46E5-8630-AAD37AD57E32}" type="datetime1">
              <a:rPr lang="en-US" smtClean="0"/>
              <a:pPr/>
              <a:t>11/05/2020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ihfwrajasthan.com/COVID19%20PPT/full/ppe-sequence.pdf" TargetMode="External"/><Relationship Id="rId2" Type="http://schemas.openxmlformats.org/officeDocument/2006/relationships/hyperlink" Target="http://sihfwrajasthan.com/COVID19%20PPT/full/ppe_en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sihfwrajasthan.com/COVID19%20PPT/full/Personal%20Protection%20Equipment%20(PPE)%20-%20Specifications.pdf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sihfwrajasthan.com/COVID19%20PPT/full/Diffrent%20settings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1066801"/>
            <a:ext cx="7772400" cy="1905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latin typeface="Lucida Sans Unicode" pitchFamily="34" charset="0"/>
                <a:cs typeface="Lucida Sans Unicode" pitchFamily="34" charset="0"/>
              </a:rPr>
              <a:t>Guidelines on Rational use of Personal Protective Equipment-</a:t>
            </a:r>
            <a:br>
              <a:rPr lang="en-US" sz="4000" b="1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en-US" sz="4000" b="1" dirty="0" smtClean="0">
                <a:latin typeface="Lucida Sans Unicode" pitchFamily="34" charset="0"/>
                <a:cs typeface="Lucida Sans Unicode" pitchFamily="34" charset="0"/>
              </a:rPr>
              <a:t> Novel Corona virus Disease 2019 (COVID-19) </a:t>
            </a:r>
            <a:endParaRPr lang="en-US" sz="4000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4267200"/>
            <a:ext cx="746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Subtitle 2"/>
          <p:cNvSpPr>
            <a:spLocks noGrp="1"/>
          </p:cNvSpPr>
          <p:nvPr/>
        </p:nvSpPr>
        <p:spPr>
          <a:xfrm>
            <a:off x="838200" y="4724400"/>
            <a:ext cx="7620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/>
          </a:p>
          <a:p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State Institute of Health and Family Welfare-Rajasthan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Lucida Sans Unicode" pitchFamily="34" charset="0"/>
                <a:cs typeface="Lucida Sans Unicode" pitchFamily="34" charset="0"/>
              </a:rPr>
              <a:t/>
            </a:r>
            <a:br>
              <a:rPr lang="en-US" b="1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en-US" b="1" dirty="0" smtClean="0">
                <a:latin typeface="Lucida Sans Unicode" pitchFamily="34" charset="0"/>
                <a:cs typeface="Lucida Sans Unicode" pitchFamily="34" charset="0"/>
              </a:rPr>
              <a:t>Triple Layer Medical Mask </a:t>
            </a:r>
            <a:br>
              <a:rPr lang="en-US" b="1" dirty="0" smtClean="0">
                <a:latin typeface="Lucida Sans Unicode" pitchFamily="34" charset="0"/>
                <a:cs typeface="Lucida Sans Unicode" pitchFamily="34" charset="0"/>
              </a:rPr>
            </a:br>
            <a:endParaRPr lang="en-US" b="1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A triple layer medical mask is a disposable mask, fluid-resistant, provide protection to the wearer from droplets of infectious material emitted during coughing/sneezing/talking. </a:t>
            </a:r>
          </a:p>
        </p:txBody>
      </p:sp>
      <p:sp>
        <p:nvSpPr>
          <p:cNvPr id="24578" name="AutoShape 2" descr="https://5.imimg.com/data5/IP/HC/MY-2002074/brand-new-non-woven-3-layer-face-mask-500x5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676400"/>
            <a:ext cx="3352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6096000"/>
            <a:ext cx="739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 Ref: 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Novel </a:t>
            </a:r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Coronavirus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Disease 2019 (COVID-19): Guidelines on rational use of Personal Protective Equipment 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 descr="C:\Users\ollin\Downloads\SIHFW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2912" y="0"/>
            <a:ext cx="1081088" cy="1128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Lucida Sans Unicode" pitchFamily="34" charset="0"/>
                <a:cs typeface="Lucida Sans Unicode" pitchFamily="34" charset="0"/>
              </a:rPr>
              <a:t/>
            </a:r>
            <a:br>
              <a:rPr lang="en-US" b="1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en-US" b="1" dirty="0" smtClean="0">
                <a:latin typeface="Lucida Sans Unicode" pitchFamily="34" charset="0"/>
                <a:cs typeface="Lucida Sans Unicode" pitchFamily="34" charset="0"/>
              </a:rPr>
              <a:t>N-95 Respirator mask </a:t>
            </a:r>
            <a:br>
              <a:rPr lang="en-US" b="1" dirty="0" smtClean="0">
                <a:latin typeface="Lucida Sans Unicode" pitchFamily="34" charset="0"/>
                <a:cs typeface="Lucida Sans Unicode" pitchFamily="34" charset="0"/>
              </a:rPr>
            </a:br>
            <a:endParaRPr lang="en-US" b="1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7244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An N-95 respirator mask is a respiratory protective device with high filtration efficiency to airborne particles. </a:t>
            </a: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Such mask should have high fluid resistance, good breathability (preferably with an expiratory valve), clearly identifiable internal and external faces, duckbill/cup-shaped structured design that does not collapse against the mouth. </a:t>
            </a: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If correctly worn, the filtration capacity of these masks exceeds those of triple layer medical masks. </a:t>
            </a:r>
          </a:p>
          <a:p>
            <a:endParaRPr lang="en-US" dirty="0"/>
          </a:p>
        </p:txBody>
      </p:sp>
      <p:sp>
        <p:nvSpPr>
          <p:cNvPr id="23555" name="AutoShape 3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3550" y="1676400"/>
            <a:ext cx="36004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6096000"/>
            <a:ext cx="739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 Ref: 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Novel </a:t>
            </a:r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Coronavirus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Disease 2019 (COVID-19): Guidelines on rational use of Personal Protective Equipment 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Picture 8" descr="C:\Users\ollin\Downloads\SIHFW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2912" y="0"/>
            <a:ext cx="1081088" cy="1128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latin typeface="Lucida Sans Unicode" pitchFamily="34" charset="0"/>
                <a:cs typeface="Lucida Sans Unicode" pitchFamily="34" charset="0"/>
              </a:rPr>
              <a:t/>
            </a:r>
            <a:br>
              <a:rPr lang="en-US" b="1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en-US" b="1" dirty="0" smtClean="0">
                <a:latin typeface="Lucida Sans Unicode" pitchFamily="34" charset="0"/>
                <a:cs typeface="Lucida Sans Unicode" pitchFamily="34" charset="0"/>
              </a:rPr>
              <a:t>Gloves </a:t>
            </a:r>
            <a:br>
              <a:rPr lang="en-US" b="1" dirty="0" smtClean="0">
                <a:latin typeface="Lucida Sans Unicode" pitchFamily="34" charset="0"/>
                <a:cs typeface="Lucida Sans Unicode" pitchFamily="34" charset="0"/>
              </a:rPr>
            </a:br>
            <a:endParaRPr lang="en-US" b="1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724400" cy="4800600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To be a predominant mode of transmission, care should be exercised while handling objects/surface potentially contaminated by suspect/confirmed cases of COVID-19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524000"/>
            <a:ext cx="3276600" cy="238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990975"/>
            <a:ext cx="33432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6096000"/>
            <a:ext cx="739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 Ref: 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Novel </a:t>
            </a:r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Coronavirus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Disease 2019 (COVID-19): Guidelines on rational use of Personal Protective Equipment 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7" descr="C:\Users\ollin\Downloads\SIHFW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2912" y="0"/>
            <a:ext cx="1081088" cy="1128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Lucida Sans Unicode" pitchFamily="34" charset="0"/>
                <a:cs typeface="Lucida Sans Unicode" pitchFamily="34" charset="0"/>
              </a:rPr>
              <a:t/>
            </a:r>
            <a:br>
              <a:rPr lang="en-US" b="1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en-US" b="1" dirty="0" smtClean="0">
                <a:latin typeface="Lucida Sans Unicode" pitchFamily="34" charset="0"/>
                <a:cs typeface="Lucida Sans Unicode" pitchFamily="34" charset="0"/>
              </a:rPr>
              <a:t>Gowns </a:t>
            </a:r>
            <a:br>
              <a:rPr lang="en-US" b="1" dirty="0" smtClean="0">
                <a:latin typeface="Lucida Sans Unicode" pitchFamily="34" charset="0"/>
                <a:cs typeface="Lucida Sans Unicode" pitchFamily="34" charset="0"/>
              </a:rPr>
            </a:br>
            <a:endParaRPr lang="en-US" b="1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Coverall/gowns are designed to protect of healthcare providers from exposure to virus. </a:t>
            </a: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Coveralls typically provide 360-degree protection because they are designed to cover the whole body, including back and lower legs and sometimes head and feet as well, the design of medical/isolation gowns do not provide continuous whole-body protection (e.g., possible openings in the back, coverage to the mid-calf only). </a:t>
            </a: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By using appropriate protective clothing, it is possible to create a barrier to eliminate or reduce contact and droplet exposure, both known to transmit COVID-19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C:\Users\ollin\Downloads\SIHFW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2912" y="0"/>
            <a:ext cx="1081088" cy="1128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Lucida Sans Unicode" pitchFamily="34" charset="0"/>
                <a:cs typeface="Lucida Sans Unicode" pitchFamily="34" charset="0"/>
              </a:rPr>
              <a:t>Shoe covers </a:t>
            </a:r>
            <a:br>
              <a:rPr lang="en-US" b="1" dirty="0" smtClean="0">
                <a:latin typeface="Lucida Sans Unicode" pitchFamily="34" charset="0"/>
                <a:cs typeface="Lucida Sans Unicode" pitchFamily="34" charset="0"/>
              </a:rPr>
            </a:br>
            <a:endParaRPr lang="en-US" b="1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pPr algn="just"/>
            <a:r>
              <a:rPr lang="en-US" dirty="0" smtClean="0"/>
              <a:t>Shoe covers should be made up of impermeable fabric to be used over shoes to facilitate personal protection and decontamination. 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752600"/>
            <a:ext cx="32766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 descr="C:\Users\ollin\Downloads\SIHFW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2912" y="0"/>
            <a:ext cx="1081088" cy="1128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Lucida Sans Unicode" pitchFamily="34" charset="0"/>
                <a:cs typeface="Lucida Sans Unicode" pitchFamily="34" charset="0"/>
              </a:rPr>
              <a:t>Head covers </a:t>
            </a:r>
            <a:br>
              <a:rPr lang="en-US" b="1" dirty="0" smtClean="0">
                <a:latin typeface="Lucida Sans Unicode" pitchFamily="34" charset="0"/>
                <a:cs typeface="Lucida Sans Unicode" pitchFamily="34" charset="0"/>
              </a:rPr>
            </a:br>
            <a:endParaRPr lang="en-US" b="1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Head cover that covers the head and neck while providing clinical care for patients. Hair and hair extensions should fit inside the head cover.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828800"/>
            <a:ext cx="31718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 descr="C:\Users\ollin\Downloads\SIHFW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2912" y="0"/>
            <a:ext cx="1081088" cy="1128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SEQUENCE FOR PUTTING ON PERSONAL PROTECTIVE </a:t>
            </a:r>
            <a:r>
              <a:rPr lang="en-US" sz="2800" dirty="0" smtClean="0">
                <a:latin typeface="Arial" pitchFamily="34" charset="0"/>
                <a:cs typeface="Arial" pitchFamily="34" charset="0"/>
                <a:hlinkClick r:id="rId2"/>
              </a:rPr>
              <a:t>EQUIPMENT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smtClean="0">
                <a:latin typeface="Arial" pitchFamily="34" charset="0"/>
                <a:cs typeface="Arial" pitchFamily="34" charset="0"/>
                <a:hlinkClick r:id="rId3"/>
              </a:rPr>
              <a:t>PPE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Personal Protection Equipment (PPE) - </a:t>
            </a:r>
            <a:r>
              <a:rPr lang="en-US" sz="2800" b="1" dirty="0" smtClean="0">
                <a:latin typeface="Arial" pitchFamily="34" charset="0"/>
                <a:cs typeface="Arial" pitchFamily="34" charset="0"/>
                <a:hlinkClick r:id="rId4"/>
              </a:rPr>
              <a:t>Specifications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 descr="C:\Users\ollin\Downloads\SIHFW 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2912" y="0"/>
            <a:ext cx="1081088" cy="1128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latin typeface="Lucida Sans Unicode" pitchFamily="34" charset="0"/>
                <a:cs typeface="Lucida Sans Unicode" pitchFamily="34" charset="0"/>
              </a:rPr>
              <a:t>Ensure rational and appropriate use of PPE</a:t>
            </a:r>
            <a:endParaRPr lang="en-US" b="1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PPE is only one effective measure within a package of administrative and environmental and engineering controls.</a:t>
            </a:r>
          </a:p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as described in WHO’s Infection prevention and control of epidemic- and pandemic-prone acute respiratory infections in health care.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These controls are summarized here.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C:\Users\ollin\Downloads\SIHFW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2912" y="0"/>
            <a:ext cx="1081088" cy="1128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Lucida Sans Unicode" pitchFamily="34" charset="0"/>
                <a:cs typeface="Lucida Sans Unicode" pitchFamily="34" charset="0"/>
              </a:rPr>
              <a:t>Administrative Controls</a:t>
            </a:r>
            <a:endParaRPr lang="en-US" b="1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Ensuring resources for infection prevention and control (IPC) measures, such as- appropriate infrastructure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Development of clear IPC policies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Facilitated access to laboratory testing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Appropriate triage and placement of patients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Adequate staff-to-patient ratios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Training of staff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C:\Users\ollin\Downloads\SIHFW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2912" y="0"/>
            <a:ext cx="1081088" cy="1128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Lucida Sans Unicode" pitchFamily="34" charset="0"/>
                <a:cs typeface="Lucida Sans Unicode" pitchFamily="34" charset="0"/>
              </a:rPr>
              <a:t>Rational use of PPE </a:t>
            </a:r>
            <a:endParaRPr lang="en-US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PPE should be used in combination with administrative and engineering controls. </a:t>
            </a:r>
          </a:p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PPE should be used based on the risk of exposure (e.g. type of activity) and the transmission dynamics of the pathogen(e.g. contact, droplet or aerosol).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The overuse of PPE will have a further impact on supply shortages. 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C:\Users\ollin\Downloads\SIHFW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2912" y="0"/>
            <a:ext cx="1081088" cy="1128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Lucida Sans Unicode" pitchFamily="34" charset="0"/>
                <a:cs typeface="Lucida Sans Unicode" pitchFamily="34" charset="0"/>
              </a:rPr>
              <a:t>Need of the PPE </a:t>
            </a:r>
            <a:endParaRPr lang="en-US" b="1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800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algn="just">
              <a:lnSpc>
                <a:spcPct val="12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Additional precautions are required by health care workers to protect themselves and prevent transmission in the healthcare setting. </a:t>
            </a:r>
          </a:p>
          <a:p>
            <a:pPr algn="just">
              <a:lnSpc>
                <a:spcPct val="12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Precautions to be implemented by health care workers caring for patients with COVID-19 include using PPE appropriately; this involves selecting proper PPE and being trained in how to put on, remove, and dispose of it</a:t>
            </a:r>
          </a:p>
          <a:p>
            <a:pPr algn="just">
              <a:lnSpc>
                <a:spcPct val="12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Reduce the risk of transmission of blood borne and other pathogens from both recognized and unrecognized sources. </a:t>
            </a:r>
          </a:p>
          <a:p>
            <a:pPr>
              <a:lnSpc>
                <a:spcPct val="120000"/>
              </a:lnSpc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324600"/>
            <a:ext cx="8686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Arial" pitchFamily="34" charset="0"/>
                <a:cs typeface="Arial" pitchFamily="34" charset="0"/>
              </a:rPr>
              <a:t>Ref:-Rational use of personal protective equipment (PPE) for </a:t>
            </a:r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coronavirus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disease (COVID-19) Interim guidance 19 March 2020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 descr="C:\Users\ollin\Downloads\SIHFW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2912" y="0"/>
            <a:ext cx="1081088" cy="1128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Lucida Sans Unicode" pitchFamily="34" charset="0"/>
                <a:cs typeface="Lucida Sans Unicode" pitchFamily="34" charset="0"/>
              </a:rPr>
              <a:t>PPEs to be Used in Different Settings</a:t>
            </a:r>
            <a:endParaRPr lang="en-US" b="1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The PPEs are to be used based on the risk profile of the health care worker.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The document describes the PPEs to be used in different </a:t>
            </a:r>
            <a:r>
              <a:rPr lang="en-US" sz="2800" dirty="0" smtClean="0">
                <a:latin typeface="Arial" pitchFamily="34" charset="0"/>
                <a:cs typeface="Arial" pitchFamily="34" charset="0"/>
                <a:hlinkClick r:id="rId2"/>
              </a:rPr>
              <a:t>settings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C:\Users\ollin\Downloads\SIHFW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2912" y="0"/>
            <a:ext cx="1081088" cy="1128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229600" cy="944562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Lucida Sans Unicode" pitchFamily="34" charset="0"/>
                <a:cs typeface="Lucida Sans Unicode" pitchFamily="34" charset="0"/>
              </a:rPr>
              <a:t/>
            </a:r>
            <a:br>
              <a:rPr lang="en-US" b="1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en-US" b="1" dirty="0" smtClean="0">
                <a:latin typeface="Lucida Sans Unicode" pitchFamily="34" charset="0"/>
                <a:cs typeface="Lucida Sans Unicode" pitchFamily="34" charset="0"/>
              </a:rPr>
              <a:t>Minimize the need for PPE in health care settings </a:t>
            </a:r>
            <a:br>
              <a:rPr lang="en-US" b="1" dirty="0" smtClean="0">
                <a:latin typeface="Lucida Sans Unicode" pitchFamily="34" charset="0"/>
                <a:cs typeface="Lucida Sans Unicode" pitchFamily="34" charset="0"/>
              </a:rPr>
            </a:br>
            <a:endParaRPr lang="en-US" b="1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678363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Wherever feasible, use telemedicine and telephone to initially evaluate suspected cases of COVID-19, thus minimizing the need for these persons to go to health care facilities for evaluation. </a:t>
            </a:r>
          </a:p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Use physical barriers to reduce exposure to the COVID-19 virus, such as glass or plastic windows such as -screening areas, the registration desk at the emergency department, or at the pharmacy window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Postpone elective, non-urgent procedure, and hospitalizations, reduce frequency of visits for chronic patients </a:t>
            </a:r>
          </a:p>
          <a:p>
            <a:pPr algn="just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6073170"/>
            <a:ext cx="8382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sz="900" b="1" dirty="0" smtClean="0"/>
              <a:t>Ref: Rational use of personal protective equipment for </a:t>
            </a:r>
            <a:r>
              <a:rPr lang="en-US" sz="900" b="1" dirty="0" err="1" smtClean="0"/>
              <a:t>coronavirus</a:t>
            </a:r>
            <a:r>
              <a:rPr lang="en-US" sz="900" b="1" dirty="0" smtClean="0"/>
              <a:t> disease (COVID-19) and considerations during severe shortages Interim guidance 6 April 2020 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 descr="C:\Users\ollin\Downloads\SIHFW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2912" y="0"/>
            <a:ext cx="1081088" cy="1128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lnSpcReduction="10000"/>
          </a:bodyPr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Designate dedicated health care workers/teams only for COVID-19 patient care so that they can use PPE for longer periods of time (extended use of PPE).  </a:t>
            </a:r>
          </a:p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Restrict the number of health care workers from entering the rooms of COVID-19 patients if they are not involved in providing direct care </a:t>
            </a:r>
          </a:p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Consider using specific PPE only if in direct close contact with the patient or when touching the environment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Visitors should not be allowed </a:t>
            </a:r>
          </a:p>
          <a:p>
            <a:pPr algn="just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6073170"/>
            <a:ext cx="8382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sz="900" b="1" dirty="0" smtClean="0"/>
              <a:t>Ref: Rational use of personal protective equipment for </a:t>
            </a:r>
            <a:r>
              <a:rPr lang="en-US" sz="900" b="1" dirty="0" err="1" smtClean="0"/>
              <a:t>coronavirus</a:t>
            </a:r>
            <a:r>
              <a:rPr lang="en-US" sz="900" b="1" dirty="0" smtClean="0"/>
              <a:t> disease (COVID-19) and considerations during severe shortages Interim guidance 6 April 2020 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 descr="C:\Users\ollin\Downloads\SIHFW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2912" y="0"/>
            <a:ext cx="1081088" cy="1128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latin typeface="Lucida Sans Unicode" pitchFamily="34" charset="0"/>
                <a:cs typeface="Lucida Sans Unicode" pitchFamily="34" charset="0"/>
              </a:rPr>
              <a:t>PPE Supply Chain Management Mechanisms</a:t>
            </a:r>
            <a:endParaRPr lang="en-US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05800" cy="4373563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Using PPE forecasts based on rational quantification models to ensure the rationalization of requested supplies;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Monitoring and controlling PPE requests from responders</a:t>
            </a:r>
          </a:p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Promoting a centralized request management approach to avoid duplication of stock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 descr="C:\Users\ollin\Downloads\SIHFW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2912" y="0"/>
            <a:ext cx="1081088" cy="1128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Ensuring strict adherence to essential stock management rules to limit wastage, overstock, and stock ruptures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Monitoring the end-to-end distribution of PPE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Monitoring and controlling the distribution of</a:t>
            </a: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PPE from medical facilities stores.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 descr="C:\Users\ollin\Downloads\SIHFW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2912" y="0"/>
            <a:ext cx="1081088" cy="1128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Lucida Sans Unicode" pitchFamily="34" charset="0"/>
                <a:cs typeface="Lucida Sans Unicode" pitchFamily="34" charset="0"/>
              </a:rPr>
              <a:t>Points to remember while using PPE</a:t>
            </a:r>
            <a:endParaRPr lang="en-US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PPEs are not alternative to basic preventive public health measures.</a:t>
            </a:r>
          </a:p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Hand hygiene, respiratory etiquettes which must be followed at all times.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Always maintain a distance of at least 1 meter from contacts/suspect/confirmed COVID-19 cases </a:t>
            </a:r>
          </a:p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Always follow the laid down protocol for disposing off PPEs as detailed in infection prevention and control guideline available on website of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MoHFW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 descr="C:\Users\ollin\Downloads\SIHFW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2912" y="0"/>
            <a:ext cx="1081088" cy="1128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1600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8800" dirty="0" smtClean="0"/>
              <a:t>Thank You </a:t>
            </a:r>
            <a:endParaRPr lang="en-US" sz="8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 descr="C:\Users\ollin\Downloads\SIHFW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2912" y="14692"/>
            <a:ext cx="1081088" cy="1128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Lucida Sans Unicode" pitchFamily="34" charset="0"/>
                <a:cs typeface="Lucida Sans Unicode" pitchFamily="34" charset="0"/>
              </a:rPr>
              <a:t>Presentation Useful For</a:t>
            </a:r>
            <a:endParaRPr lang="en-US" b="1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Health care workers and others working in points of entries (POEs)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Quarantine centers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Hospitals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Laboratory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Community settings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C:\Users\ollin\Downloads\SIHFW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2912" y="0"/>
            <a:ext cx="1081088" cy="1128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r>
              <a:rPr lang="en-US" b="1" dirty="0" smtClean="0">
                <a:latin typeface="Lucida Sans Unicode" pitchFamily="34" charset="0"/>
                <a:cs typeface="Lucida Sans Unicode" pitchFamily="34" charset="0"/>
              </a:rPr>
              <a:t>Introduction-COVID-19</a:t>
            </a:r>
            <a:endParaRPr lang="en-US" b="1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The outbreak of Novel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coronavirus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disease (COVID-19) was initially noticed from a seafood market in Wuhan city in China in mid-December, 2019, has spread to more than 185 countries/territories worldwide including India.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The causative agent for COVID-19, earlier termed provisionally as novel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Coronavirus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has been officially named as SARS-CoV-2.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C:\Users\ollin\Downloads\SIHFW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2912" y="0"/>
            <a:ext cx="1081088" cy="1128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Lucida Sans Unicode" pitchFamily="34" charset="0"/>
                <a:cs typeface="Lucida Sans Unicode" pitchFamily="34" charset="0"/>
              </a:rPr>
              <a:t> Mode of Transmission </a:t>
            </a:r>
            <a:endParaRPr lang="en-US" b="1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853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8600" y="5791200"/>
            <a:ext cx="8610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pPr algn="just"/>
            <a:r>
              <a:rPr lang="en-US" dirty="0" smtClean="0"/>
              <a:t>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The people most at risk of COVID-19 infection are those who are in close contact with a suspect/confirmed COVID-19 patient or who care for such patients.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 descr="C:\Users\ollin\Downloads\SIHFW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2912" y="0"/>
            <a:ext cx="1081088" cy="1128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Lucida Sans Unicode" pitchFamily="34" charset="0"/>
                <a:cs typeface="Lucida Sans Unicode" pitchFamily="34" charset="0"/>
              </a:rPr>
              <a:t/>
            </a:r>
            <a:br>
              <a:rPr lang="en-US" b="1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en-US" b="1" dirty="0" smtClean="0">
                <a:latin typeface="Lucida Sans Unicode" pitchFamily="34" charset="0"/>
                <a:cs typeface="Lucida Sans Unicode" pitchFamily="34" charset="0"/>
              </a:rPr>
              <a:t> Personal Protective Equipment (PPE) </a:t>
            </a:r>
            <a:endParaRPr lang="en-US" b="1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Personal Protective Equipments (PPEs) are protective gears designed to safeguard the health of workers by minimizing the exposure to a biological agent.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C:\Users\ollin\Downloads\SIHFW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2912" y="0"/>
            <a:ext cx="1081088" cy="1128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b="1" dirty="0" smtClean="0"/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Components of PPE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Goggles</a:t>
            </a:r>
          </a:p>
          <a:p>
            <a:r>
              <a:rPr lang="en-US" dirty="0" smtClean="0"/>
              <a:t>Face-shield</a:t>
            </a:r>
          </a:p>
          <a:p>
            <a:r>
              <a:rPr lang="en-US" dirty="0" smtClean="0"/>
              <a:t>Mask</a:t>
            </a:r>
          </a:p>
          <a:p>
            <a:r>
              <a:rPr lang="en-US" dirty="0" smtClean="0"/>
              <a:t>Gloves</a:t>
            </a:r>
          </a:p>
          <a:p>
            <a:r>
              <a:rPr lang="en-US" dirty="0" smtClean="0"/>
              <a:t>Gowns  </a:t>
            </a:r>
          </a:p>
          <a:p>
            <a:r>
              <a:rPr lang="en-US" dirty="0" smtClean="0"/>
              <a:t>Head cover </a:t>
            </a:r>
          </a:p>
          <a:p>
            <a:r>
              <a:rPr lang="en-US" dirty="0" smtClean="0"/>
              <a:t>Shoe cover </a:t>
            </a:r>
            <a:endParaRPr lang="en-US" dirty="0"/>
          </a:p>
        </p:txBody>
      </p:sp>
      <p:sp>
        <p:nvSpPr>
          <p:cNvPr id="6146" name="AutoShape 2" descr="https://5.imimg.com/data5/RF/PG/UU/SELLER-7737357/img-4844-500x50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https://5.imimg.com/data5/RF/PG/UU/SELLER-7737357/img-4844-500x50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AutoShape 6" descr="https://5.imimg.com/data5/RF/PG/UU/SELLER-7737357/img-4844-500x50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600200"/>
            <a:ext cx="5105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962400"/>
            <a:ext cx="533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" name="Picture 9" descr="C:\Users\ollin\Downloads\SIHFW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2912" y="0"/>
            <a:ext cx="1081088" cy="1128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Lucida Sans Unicode" pitchFamily="34" charset="0"/>
                <a:cs typeface="Lucida Sans Unicode" pitchFamily="34" charset="0"/>
              </a:rPr>
              <a:t>Face shield and goggles</a:t>
            </a:r>
            <a:endParaRPr lang="en-US" b="1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Protection of the mucous membranes of the eyes/nose/mouth (droplets generated by cough, sneeze of an infected person or during aerosol generating procedures) by using face shields/ goggles is an integral part of standard and contact precautions.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The flexible frame of goggles should provide good seal with the skin of the face, covering the eyes and the surrounding areas and even accommodating for prescription glasses.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96000"/>
            <a:ext cx="739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 Ref: 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Novel </a:t>
            </a:r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Coronavirus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Disease 2019 (COVID-19): Guidelines on rational use of Personal Protective Equipment 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 descr="C:\Users\ollin\Downloads\SIHFW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2912" y="0"/>
            <a:ext cx="1081088" cy="1128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Lucida Sans Unicode" pitchFamily="34" charset="0"/>
                <a:cs typeface="Lucida Sans Unicode" pitchFamily="34" charset="0"/>
              </a:rPr>
              <a:t>Masks</a:t>
            </a:r>
            <a:endParaRPr lang="en-US" b="1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Coronaviruses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target mainly the upper and lower respiratory tracts. The droplet precautions/airborne precautions using masks are crucial while dealing with a suspect or confirmed case of COVID-19/performing aerosol generating procedures. </a:t>
            </a: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There are two types of masks which are recommended for various categories of personnel working in hospital or community settings, depending upon the work environment: </a:t>
            </a:r>
          </a:p>
          <a:p>
            <a:pPr lvl="1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1. Triple layer medical mask </a:t>
            </a:r>
          </a:p>
          <a:p>
            <a:pPr lvl="1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2. N-95 Respirator mask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096000"/>
            <a:ext cx="739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 Ref: 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Novel </a:t>
            </a:r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Coronavirus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Disease 2019 (COVID-19): Guidelines on rational use of Personal Protective Equipment 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 descr="C:\Users\ollin\Downloads\SIHFW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2912" y="0"/>
            <a:ext cx="1081088" cy="1128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1347</Words>
  <Application>Microsoft Office PowerPoint</Application>
  <PresentationFormat>On-screen Show (4:3)</PresentationFormat>
  <Paragraphs>144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  Guidelines on Rational use of Personal Protective Equipment-  Novel Corona virus Disease 2019 (COVID-19) </vt:lpstr>
      <vt:lpstr>Need of the PPE </vt:lpstr>
      <vt:lpstr>Presentation Useful For</vt:lpstr>
      <vt:lpstr>Introduction-COVID-19</vt:lpstr>
      <vt:lpstr> Mode of Transmission </vt:lpstr>
      <vt:lpstr>  Personal Protective Equipment (PPE) </vt:lpstr>
      <vt:lpstr> Components of PPE </vt:lpstr>
      <vt:lpstr>Face shield and goggles</vt:lpstr>
      <vt:lpstr>Masks</vt:lpstr>
      <vt:lpstr> Triple Layer Medical Mask  </vt:lpstr>
      <vt:lpstr> N-95 Respirator mask  </vt:lpstr>
      <vt:lpstr> Gloves  </vt:lpstr>
      <vt:lpstr> Gowns  </vt:lpstr>
      <vt:lpstr>Shoe covers  </vt:lpstr>
      <vt:lpstr>Head covers  </vt:lpstr>
      <vt:lpstr>Slide 16</vt:lpstr>
      <vt:lpstr>Ensure rational and appropriate use of PPE</vt:lpstr>
      <vt:lpstr>Administrative Controls</vt:lpstr>
      <vt:lpstr>Rational use of PPE </vt:lpstr>
      <vt:lpstr>PPEs to be Used in Different Settings</vt:lpstr>
      <vt:lpstr> Minimize the need for PPE in health care settings  </vt:lpstr>
      <vt:lpstr>Slide 22</vt:lpstr>
      <vt:lpstr>PPE Supply Chain Management Mechanisms</vt:lpstr>
      <vt:lpstr>Slide 24</vt:lpstr>
      <vt:lpstr>Points to remember while using PPE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Guidelines on Rational use of Personal Protective Equipment</dc:title>
  <dc:creator>Aashish Khandelwal</dc:creator>
  <cp:lastModifiedBy>vikas</cp:lastModifiedBy>
  <cp:revision>50</cp:revision>
  <dcterms:created xsi:type="dcterms:W3CDTF">2006-08-16T00:00:00Z</dcterms:created>
  <dcterms:modified xsi:type="dcterms:W3CDTF">2020-05-11T10:10:12Z</dcterms:modified>
</cp:coreProperties>
</file>